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5" r:id="rId3"/>
    <p:sldId id="302" r:id="rId4"/>
    <p:sldId id="304" r:id="rId5"/>
    <p:sldId id="310" r:id="rId6"/>
    <p:sldId id="303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00" r:id="rId16"/>
    <p:sldId id="331" r:id="rId17"/>
    <p:sldId id="315" r:id="rId18"/>
    <p:sldId id="324" r:id="rId19"/>
    <p:sldId id="335" r:id="rId20"/>
    <p:sldId id="325" r:id="rId21"/>
    <p:sldId id="330" r:id="rId22"/>
    <p:sldId id="326" r:id="rId23"/>
    <p:sldId id="328" r:id="rId24"/>
    <p:sldId id="333" r:id="rId25"/>
    <p:sldId id="334" r:id="rId26"/>
    <p:sldId id="311" r:id="rId27"/>
    <p:sldId id="312" r:id="rId28"/>
    <p:sldId id="309" r:id="rId29"/>
    <p:sldId id="307" r:id="rId30"/>
  </p:sldIdLst>
  <p:sldSz cx="12192000" cy="6858000"/>
  <p:notesSz cx="6858000" cy="9144000"/>
  <p:embeddedFontLst>
    <p:embeddedFont>
      <p:font typeface="Noto Sans KR Medium" panose="020B0200000000000000" pitchFamily="50" charset="-127"/>
      <p:regular r:id="rId31"/>
    </p:embeddedFont>
    <p:embeddedFont>
      <p:font typeface="부크크 명조 Light" panose="02040204050505020304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00"/>
    <a:srgbClr val="CC0000"/>
    <a:srgbClr val="E1B482"/>
    <a:srgbClr val="FFDE24"/>
    <a:srgbClr val="7011F5"/>
    <a:srgbClr val="E6BE96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2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5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1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3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5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8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8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29BC9-1E9D-4C47-9C69-F718B5526CE8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766FA-99F2-41E0-A673-2D69A4B3C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0.png"/><Relationship Id="rId7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0155" cy="7124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34347"/>
          <a:stretch/>
        </p:blipFill>
        <p:spPr>
          <a:xfrm>
            <a:off x="5198376" y="2849563"/>
            <a:ext cx="1803400" cy="1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테이블명세서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1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69" y="681798"/>
            <a:ext cx="9587298" cy="62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테이블명세서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2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77" y="880213"/>
            <a:ext cx="9587298" cy="3025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77" y="4011824"/>
            <a:ext cx="9579677" cy="271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0196"/>
          <a:stretch/>
        </p:blipFill>
        <p:spPr>
          <a:xfrm>
            <a:off x="2097765" y="1139386"/>
            <a:ext cx="7996467" cy="29246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ERD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58534" b="1232"/>
          <a:stretch/>
        </p:blipFill>
        <p:spPr>
          <a:xfrm>
            <a:off x="2097765" y="4064000"/>
            <a:ext cx="7996467" cy="23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2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8" descr="Java] 자바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4" t="8220" r="36042" b="5667"/>
          <a:stretch/>
        </p:blipFill>
        <p:spPr bwMode="auto">
          <a:xfrm>
            <a:off x="3104331" y="2540534"/>
            <a:ext cx="740948" cy="11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5.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사용 기술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 descr="Ajax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123" y="2900055"/>
            <a:ext cx="1072927" cy="51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pache Tomcat] 아파치 톰캣 설치 및 이클립스 연동하기 : 네이버 블로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58" y="4629252"/>
            <a:ext cx="1335289" cy="11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lipse] 이클립스 주석 색상 변경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959" y="4438155"/>
            <a:ext cx="1864615" cy="13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6" descr="하나금융그룹, 오라클 클라우드 기반 통합 멤버십 서비스 운영 &lt; AI·엔터프라이즈 &lt; 기사본문 - 디지털투데이 (DigitalToday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09" y="4622009"/>
            <a:ext cx="1750549" cy="9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2" descr="HTML, CSS, Javascript 란?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r="60656" b="50583"/>
          <a:stretch/>
        </p:blipFill>
        <p:spPr bwMode="auto">
          <a:xfrm>
            <a:off x="4068490" y="2583802"/>
            <a:ext cx="1028515" cy="112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6" descr="Kakao 지도 API Marker 찍어보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90" y="4575939"/>
            <a:ext cx="1663729" cy="12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8" descr="jQuery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10811" r="28435"/>
          <a:stretch/>
        </p:blipFill>
        <p:spPr bwMode="auto">
          <a:xfrm>
            <a:off x="7993192" y="2713279"/>
            <a:ext cx="902421" cy="10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320794" y="2004286"/>
            <a:ext cx="9439563" cy="405159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                        API                                     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SERVER</a:t>
            </a:r>
            <a:r>
              <a: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                          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     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DBMS</a:t>
            </a:r>
            <a:r>
              <a: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                                     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TOOL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14759" y="3897739"/>
            <a:ext cx="902392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3999339" y="4073229"/>
            <a:ext cx="4682837" cy="1834867"/>
            <a:chOff x="3759200" y="3463632"/>
            <a:chExt cx="4682837" cy="1921163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3759200" y="3463632"/>
              <a:ext cx="0" cy="19211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012873" y="3463632"/>
              <a:ext cx="0" cy="19211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442037" y="3463632"/>
              <a:ext cx="0" cy="19211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5481006" y="2034930"/>
            <a:ext cx="1544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BACK&amp;FRONT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466" y="2586838"/>
            <a:ext cx="997744" cy="11135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671" y="2607856"/>
            <a:ext cx="962110" cy="1086827"/>
          </a:xfrm>
          <a:prstGeom prst="rect">
            <a:avLst/>
          </a:prstGeom>
        </p:spPr>
      </p:pic>
      <p:pic>
        <p:nvPicPr>
          <p:cNvPr id="13316" name="Picture 4" descr="FE] 부트스트랩으로 디자인 틀 잡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03" y="2703262"/>
            <a:ext cx="1007492" cy="10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5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주요기능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103952" y="2459383"/>
            <a:ext cx="2273196" cy="2805343"/>
            <a:chOff x="9103952" y="2459383"/>
            <a:chExt cx="2273196" cy="2805343"/>
          </a:xfrm>
        </p:grpSpPr>
        <p:sp>
          <p:nvSpPr>
            <p:cNvPr id="15" name="직사각형 14"/>
            <p:cNvSpPr/>
            <p:nvPr/>
          </p:nvSpPr>
          <p:spPr>
            <a:xfrm>
              <a:off x="9107990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9103952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</a:t>
              </a: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등록 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–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신청</a:t>
              </a:r>
              <a:endPara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수정 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–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대출 </a:t>
              </a:r>
              <a:r>
                <a:rPr lang="ko-KR" altLang="en-US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연장</a:t>
              </a:r>
              <a:endPara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삭제 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–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반납</a:t>
              </a:r>
              <a:endPara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조회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–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대출도서</a:t>
              </a: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및 연체자</a:t>
              </a:r>
              <a:endPara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endParaRPr lang="en-US" altLang="ko-KR" sz="14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endParaRPr lang="en-US" altLang="ko-KR" sz="14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594220" y="2459383"/>
            <a:ext cx="2273198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594221" y="2460960"/>
            <a:ext cx="2273196" cy="2803766"/>
          </a:xfrm>
          <a:prstGeom prst="rect">
            <a:avLst/>
          </a:prstGeom>
          <a:solidFill>
            <a:srgbClr val="E1B482">
              <a:alpha val="10000"/>
            </a:srgbClr>
          </a:solidFill>
          <a:ln cap="rnd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회원정보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등록 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가입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수정 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정보수정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삭제 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회원탈퇴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조회 및 검색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회원정보 및 </a:t>
            </a:r>
            <a:r>
              <a:rPr lang="ko-KR" altLang="en-US" sz="14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회원검색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– ID/PW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찾기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 smtClean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400" dirty="0" smtClean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49087" y="2459383"/>
            <a:ext cx="2273196" cy="2805343"/>
            <a:chOff x="6349087" y="2459383"/>
            <a:chExt cx="2273196" cy="2805343"/>
          </a:xfrm>
        </p:grpSpPr>
        <p:sp>
          <p:nvSpPr>
            <p:cNvPr id="29" name="직사각형 28"/>
            <p:cNvSpPr/>
            <p:nvPr/>
          </p:nvSpPr>
          <p:spPr>
            <a:xfrm>
              <a:off x="6353125" y="2459383"/>
              <a:ext cx="2269157" cy="3115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30" name="내용 개체 틀 2"/>
            <p:cNvSpPr txBox="1">
              <a:spLocks/>
            </p:cNvSpPr>
            <p:nvPr/>
          </p:nvSpPr>
          <p:spPr>
            <a:xfrm>
              <a:off x="6349087" y="2460960"/>
              <a:ext cx="2273196" cy="2803766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solidFill>
                    <a:schemeClr val="bg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도서정보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등록 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– </a:t>
              </a: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도서등록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수정 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– </a:t>
              </a: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정보수정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삭제 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–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도서삭제</a:t>
              </a:r>
              <a:endPara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조회 및 검색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- </a:t>
              </a: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43393" y="2459383"/>
            <a:ext cx="2269157" cy="311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9355" y="2460960"/>
            <a:ext cx="2273196" cy="2803766"/>
          </a:xfrm>
          <a:prstGeom prst="rect">
            <a:avLst/>
          </a:prstGeom>
          <a:solidFill>
            <a:schemeClr val="tx1">
              <a:alpha val="5000"/>
            </a:schemeClr>
          </a:solidFill>
          <a:ln cap="rnd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게시판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등록 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공지사항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게시판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수정 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글 수정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삭제 </a:t>
            </a: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글 삭제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조회 및 검색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 – </a:t>
            </a:r>
            <a:r>
              <a:rPr lang="ko-KR" altLang="en-US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글 목록 및 글 검색</a:t>
            </a:r>
            <a:endParaRPr lang="en-US" altLang="ko-KR" sz="14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9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메인화면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7" y="1209181"/>
            <a:ext cx="8453000" cy="53024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55" y="1211253"/>
            <a:ext cx="2537559" cy="53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4" t="17778" r="22020" b="1953"/>
          <a:stretch/>
        </p:blipFill>
        <p:spPr>
          <a:xfrm>
            <a:off x="6826000" y="895928"/>
            <a:ext cx="4313383" cy="55048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회원정보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421" t="3302" r="3312" b="2893"/>
          <a:stretch/>
        </p:blipFill>
        <p:spPr>
          <a:xfrm>
            <a:off x="1163782" y="895928"/>
            <a:ext cx="3999345" cy="5541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6" descr="Ajax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06" y="3551745"/>
            <a:ext cx="747627" cy="3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6350106" y="3814302"/>
            <a:ext cx="3357312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 rot="10800000" flipV="1">
            <a:off x="3435940" y="4667522"/>
            <a:ext cx="2488690" cy="1352408"/>
          </a:xfrm>
          <a:prstGeom prst="bentConnector3">
            <a:avLst>
              <a:gd name="adj1" fmla="val 35155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0" idx="1"/>
          </p:cNvCxnSpPr>
          <p:nvPr/>
        </p:nvCxnSpPr>
        <p:spPr>
          <a:xfrm rot="10800000" flipV="1">
            <a:off x="4724284" y="3731176"/>
            <a:ext cx="835122" cy="363060"/>
          </a:xfrm>
          <a:prstGeom prst="bentConnector3">
            <a:avLst>
              <a:gd name="adj1" fmla="val 56636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5924630" y="4017818"/>
            <a:ext cx="0" cy="64970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6" descr="Kakao 지도 API Marker 찍어보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20" y="5431611"/>
            <a:ext cx="776586" cy="5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꺾인 연결선 56"/>
          <p:cNvCxnSpPr>
            <a:stCxn id="53" idx="0"/>
          </p:cNvCxnSpPr>
          <p:nvPr/>
        </p:nvCxnSpPr>
        <p:spPr>
          <a:xfrm rot="16200000" flipV="1">
            <a:off x="4966411" y="4611699"/>
            <a:ext cx="573284" cy="1066540"/>
          </a:xfrm>
          <a:prstGeom prst="bentConnector2">
            <a:avLst/>
          </a:prstGeom>
          <a:ln w="12700">
            <a:solidFill>
              <a:srgbClr val="FAE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0" idx="0"/>
          </p:cNvCxnSpPr>
          <p:nvPr/>
        </p:nvCxnSpPr>
        <p:spPr>
          <a:xfrm rot="16200000" flipV="1">
            <a:off x="4637843" y="2256367"/>
            <a:ext cx="1365474" cy="1225281"/>
          </a:xfrm>
          <a:prstGeom prst="bentConnector3">
            <a:avLst>
              <a:gd name="adj1" fmla="val 10091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flipV="1">
            <a:off x="5945779" y="4667522"/>
            <a:ext cx="3761639" cy="791595"/>
          </a:xfrm>
          <a:prstGeom prst="bentConnector3">
            <a:avLst>
              <a:gd name="adj1" fmla="val 4330"/>
            </a:avLst>
          </a:prstGeom>
          <a:ln w="12700">
            <a:solidFill>
              <a:srgbClr val="FAE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5614756" y="2214156"/>
            <a:ext cx="759614" cy="2479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Tooltip</a:t>
            </a:r>
            <a:endParaRPr lang="ko-KR" altLang="en-US" sz="105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557752" y="2841975"/>
            <a:ext cx="861702" cy="250175"/>
          </a:xfrm>
          <a:prstGeom prst="round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유효성검사</a:t>
            </a:r>
            <a:endParaRPr lang="ko-KR" altLang="en-US" sz="105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6307033" y="2316929"/>
            <a:ext cx="9527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163127" y="2967062"/>
            <a:ext cx="451629" cy="0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61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9" r="40848" b="76516"/>
          <a:stretch/>
        </p:blipFill>
        <p:spPr>
          <a:xfrm>
            <a:off x="6316236" y="2121400"/>
            <a:ext cx="4011454" cy="1573642"/>
          </a:xfrm>
          <a:prstGeom prst="rect">
            <a:avLst/>
          </a:prstGeom>
          <a:ln w="3175"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회원정보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57" t="21770"/>
          <a:stretch/>
        </p:blipFill>
        <p:spPr>
          <a:xfrm>
            <a:off x="1031319" y="4100949"/>
            <a:ext cx="8347941" cy="23099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-1" r="23221" b="46344"/>
          <a:stretch/>
        </p:blipFill>
        <p:spPr>
          <a:xfrm>
            <a:off x="6276011" y="1239616"/>
            <a:ext cx="4091904" cy="1338731"/>
          </a:xfrm>
          <a:prstGeom prst="rect">
            <a:avLst/>
          </a:prstGeom>
          <a:ln w="3175"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4967" r="18102" b="37116"/>
          <a:stretch/>
        </p:blipFill>
        <p:spPr>
          <a:xfrm>
            <a:off x="1031319" y="1232775"/>
            <a:ext cx="5105401" cy="26003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36" descr="하나금융그룹, 오라클 클라우드 기반 통합 멤버십 서비스 운영 &lt; AI·엔터프라이즈 &lt; 기사본문 - 디지털투데이 (DigitalToday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5" y="2330011"/>
            <a:ext cx="1750549" cy="9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3151817" y="3089473"/>
            <a:ext cx="2717315" cy="250175"/>
          </a:xfrm>
          <a:prstGeom prst="round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탈퇴한 사용자 데이터 유지 및 관리자</a:t>
            </a:r>
            <a:r>
              <a:rPr lang="en-US" altLang="ko-KR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매니저</a:t>
            </a:r>
            <a:endParaRPr lang="ko-KR" altLang="en-US" sz="105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11" name="꺾인 연결선 10"/>
          <p:cNvCxnSpPr>
            <a:stCxn id="23" idx="3"/>
          </p:cNvCxnSpPr>
          <p:nvPr/>
        </p:nvCxnSpPr>
        <p:spPr>
          <a:xfrm>
            <a:off x="5869132" y="3214561"/>
            <a:ext cx="2765271" cy="911909"/>
          </a:xfrm>
          <a:prstGeom prst="bentConnector3">
            <a:avLst>
              <a:gd name="adj1" fmla="val 99945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0" r="70"/>
          <a:stretch>
            <a:fillRect/>
          </a:stretch>
        </p:blipFill>
        <p:spPr>
          <a:xfrm>
            <a:off x="1163782" y="1076903"/>
            <a:ext cx="3999345" cy="5541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8" name="꺾인 연결선 27"/>
          <p:cNvCxnSpPr/>
          <p:nvPr/>
        </p:nvCxnSpPr>
        <p:spPr>
          <a:xfrm rot="10800000" flipV="1">
            <a:off x="3435940" y="4848497"/>
            <a:ext cx="2488690" cy="1352408"/>
          </a:xfrm>
          <a:prstGeom prst="bentConnector3">
            <a:avLst>
              <a:gd name="adj1" fmla="val 35155"/>
            </a:avLst>
          </a:prstGeom>
          <a:ln w="12700">
            <a:solidFill>
              <a:srgbClr val="7011F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0" idx="1"/>
          </p:cNvCxnSpPr>
          <p:nvPr/>
        </p:nvCxnSpPr>
        <p:spPr>
          <a:xfrm rot="10800000" flipV="1">
            <a:off x="4724284" y="3912151"/>
            <a:ext cx="835122" cy="363060"/>
          </a:xfrm>
          <a:prstGeom prst="bentConnector3">
            <a:avLst>
              <a:gd name="adj1" fmla="val 56636"/>
            </a:avLst>
          </a:prstGeom>
          <a:ln w="12700">
            <a:solidFill>
              <a:srgbClr val="7011F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5924630" y="4198793"/>
            <a:ext cx="0" cy="649705"/>
          </a:xfrm>
          <a:prstGeom prst="line">
            <a:avLst/>
          </a:prstGeom>
          <a:ln w="12700">
            <a:solidFill>
              <a:srgbClr val="7011F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0" idx="0"/>
          </p:cNvCxnSpPr>
          <p:nvPr/>
        </p:nvCxnSpPr>
        <p:spPr>
          <a:xfrm rot="16200000" flipV="1">
            <a:off x="4433812" y="2233311"/>
            <a:ext cx="1710753" cy="1288065"/>
          </a:xfrm>
          <a:prstGeom prst="bentConnector3">
            <a:avLst>
              <a:gd name="adj1" fmla="val 50000"/>
            </a:avLst>
          </a:prstGeom>
          <a:ln w="12700">
            <a:solidFill>
              <a:srgbClr val="7011F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3312" y="1108240"/>
            <a:ext cx="4465223" cy="54791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Picture 4" descr="FE] 부트스트랩으로 디자인 틀 잡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18" y="3608751"/>
            <a:ext cx="606800" cy="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도서정보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D3ED3EC-FF57-166A-B5D8-899E9ACC8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723" y="1541765"/>
            <a:ext cx="652146" cy="8930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A1A0783-A2D5-42E3-E9E7-FC365382D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020" y="5142178"/>
            <a:ext cx="631552" cy="781509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26" idx="3"/>
            <a:endCxn id="17" idx="1"/>
          </p:cNvCxnSpPr>
          <p:nvPr/>
        </p:nvCxnSpPr>
        <p:spPr>
          <a:xfrm>
            <a:off x="6230869" y="1988315"/>
            <a:ext cx="472443" cy="185949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7" idx="3"/>
            <a:endCxn id="17" idx="1"/>
          </p:cNvCxnSpPr>
          <p:nvPr/>
        </p:nvCxnSpPr>
        <p:spPr>
          <a:xfrm flipV="1">
            <a:off x="6220572" y="3847812"/>
            <a:ext cx="482740" cy="1685121"/>
          </a:xfrm>
          <a:prstGeom prst="bentConnector3">
            <a:avLst>
              <a:gd name="adj1" fmla="val 50000"/>
            </a:avLst>
          </a:prstGeom>
          <a:ln w="12700">
            <a:solidFill>
              <a:srgbClr val="FAE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36364" y="2764141"/>
            <a:ext cx="7724775" cy="28031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검색</a:t>
            </a:r>
            <a:endParaRPr lang="en-US" altLang="ko-KR" sz="1600" dirty="0" smtClean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21" y="2976407"/>
            <a:ext cx="5982535" cy="221963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74489" y="3138417"/>
            <a:ext cx="993904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게시판</a:t>
            </a:r>
            <a:endParaRPr lang="ko-KR" altLang="en-US" sz="12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74489" y="3871842"/>
            <a:ext cx="993904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회원정보</a:t>
            </a:r>
            <a:endParaRPr lang="ko-KR" altLang="en-US" sz="12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4489" y="4624317"/>
            <a:ext cx="993904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도서정보</a:t>
            </a:r>
            <a:endParaRPr lang="ko-KR" altLang="en-US" sz="12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9" name="Picture 36" descr="하나금융그룹, 오라클 클라우드 기반 통합 멤버십 서비스 운영 &lt; AI·엔터프라이즈 &lt; 기사본문 - 디지털투데이 (DigitalToday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3" y="1621932"/>
            <a:ext cx="1750549" cy="9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4846240" y="2390073"/>
            <a:ext cx="2192736" cy="250175"/>
          </a:xfrm>
          <a:prstGeom prst="round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다양한 </a:t>
            </a:r>
            <a:r>
              <a:rPr lang="en-US" altLang="ko-KR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DB</a:t>
            </a:r>
            <a:r>
              <a:rPr lang="ko-KR" altLang="en-US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접근 가능한 검색기능</a:t>
            </a:r>
            <a:endParaRPr lang="ko-KR" altLang="en-US" sz="105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목차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697556" y="1767106"/>
            <a:ext cx="2802371" cy="443973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멤버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플랜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</a:t>
            </a: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설계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사용 기술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프로그램 주요기능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시연</a:t>
            </a:r>
            <a:endParaRPr lang="en-US" altLang="ko-KR" sz="2000" dirty="0" smtClean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Q&amp;A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마무리</a:t>
            </a:r>
            <a:endParaRPr lang="ko-KR" altLang="en-US" sz="2000" dirty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7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push dir="u"/>
      </p:transition>
    </mc:Choice>
    <mc:Fallback xmlns=""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b="18730"/>
          <a:stretch>
            <a:fillRect/>
          </a:stretch>
        </p:blipFill>
        <p:spPr>
          <a:xfrm>
            <a:off x="1029607" y="1471145"/>
            <a:ext cx="10132786" cy="25513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2020" r="1375" b="673"/>
          <a:stretch/>
        </p:blipFill>
        <p:spPr>
          <a:xfrm>
            <a:off x="6613436" y="4923479"/>
            <a:ext cx="4067175" cy="13480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t="3110"/>
          <a:stretch/>
        </p:blipFill>
        <p:spPr>
          <a:xfrm>
            <a:off x="6562725" y="4022512"/>
            <a:ext cx="4149930" cy="1342689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도서정보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Picture 36" descr="하나금융그룹, 오라클 클라우드 기반 통합 멤버십 서비스 운영 &lt; AI·엔터프라이즈 &lt; 기사본문 - 디지털투데이 (DigitalToday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009218"/>
            <a:ext cx="1581151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9391650" y="1647123"/>
            <a:ext cx="1514476" cy="250175"/>
          </a:xfrm>
          <a:prstGeom prst="round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DB</a:t>
            </a:r>
            <a:r>
              <a:rPr lang="ko-KR" altLang="en-US" sz="105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검색기능</a:t>
            </a:r>
            <a:endParaRPr lang="ko-KR" altLang="en-US" sz="105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8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489C049-8DD6-D297-A761-3BAB2EE7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37" y="1439488"/>
            <a:ext cx="3494541" cy="1159624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2E85AE5-2A21-CE16-A95D-8EEACCF8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0" t="11713" r="30097" b="6122"/>
          <a:stretch/>
        </p:blipFill>
        <p:spPr>
          <a:xfrm>
            <a:off x="2707778" y="700848"/>
            <a:ext cx="5614185" cy="60766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" name="꺾인 연결선 2"/>
          <p:cNvCxnSpPr>
            <a:stCxn id="26" idx="0"/>
          </p:cNvCxnSpPr>
          <p:nvPr/>
        </p:nvCxnSpPr>
        <p:spPr>
          <a:xfrm rot="16200000" flipH="1">
            <a:off x="4942621" y="-1201275"/>
            <a:ext cx="449003" cy="6839084"/>
          </a:xfrm>
          <a:prstGeom prst="bentConnector4">
            <a:avLst>
              <a:gd name="adj1" fmla="val -50913"/>
              <a:gd name="adj2" fmla="val 37946"/>
            </a:avLst>
          </a:prstGeom>
          <a:ln w="12700">
            <a:solidFill>
              <a:srgbClr val="FFDE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그림 136">
            <a:extLst>
              <a:ext uri="{FF2B5EF4-FFF2-40B4-BE49-F238E27FC236}">
                <a16:creationId xmlns:a16="http://schemas.microsoft.com/office/drawing/2014/main" id="{07BCA3AA-996C-85E9-680E-6DAC6583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142" y="626887"/>
            <a:ext cx="696537" cy="641131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DEF76034-AB29-DF2E-AD40-A3E97427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30" y="3320176"/>
            <a:ext cx="1144222" cy="343525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F659C1A7-3142-5ADE-8CED-86AE3D359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565" y="4102100"/>
            <a:ext cx="568752" cy="7788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0D52C9-761C-909A-B2C0-EDDC2E0E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85" y="1993766"/>
            <a:ext cx="550792" cy="68157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31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대출정보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>
            <a:stCxn id="137" idx="3"/>
          </p:cNvCxnSpPr>
          <p:nvPr/>
        </p:nvCxnSpPr>
        <p:spPr>
          <a:xfrm>
            <a:off x="2227679" y="947453"/>
            <a:ext cx="772696" cy="125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41" idx="3"/>
          </p:cNvCxnSpPr>
          <p:nvPr/>
        </p:nvCxnSpPr>
        <p:spPr>
          <a:xfrm>
            <a:off x="2291052" y="3491939"/>
            <a:ext cx="416726" cy="37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019316" y="4566259"/>
            <a:ext cx="68846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6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D35BFD-695B-403F-3566-11778D18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66" y="4587241"/>
            <a:ext cx="3346612" cy="1262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0FB15-FB50-F9E2-066D-DFBB08B7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16" y="3816974"/>
            <a:ext cx="3371662" cy="1122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6EA8B-3449-09EB-9351-8C4CA9E8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16" y="3032456"/>
            <a:ext cx="3371662" cy="1107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EEE552-59E1-99A6-6B15-F366056E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446" y="2207833"/>
            <a:ext cx="3356632" cy="11172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3ED3EC-FF57-166A-B5D8-899E9ACC8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007" y="718202"/>
            <a:ext cx="760899" cy="10420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1A0783-A2D5-42E3-E9E7-FC365382D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088" y="799753"/>
            <a:ext cx="736871" cy="9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CB8A10-D149-C19E-384E-94C9DB5E6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5247" y="1065382"/>
            <a:ext cx="1530785" cy="4595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202" y="2172572"/>
            <a:ext cx="4277322" cy="36771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5C0875-CAA2-11BE-43F8-BFBC6E265A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50" t="85496" r="78950" b="4488"/>
          <a:stretch/>
        </p:blipFill>
        <p:spPr>
          <a:xfrm>
            <a:off x="2685519" y="5200650"/>
            <a:ext cx="977437" cy="4312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대출정보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55921D-8741-07D3-5755-085E0AC8E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6" t="28759" r="14052" b="18971"/>
          <a:stretch/>
        </p:blipFill>
        <p:spPr>
          <a:xfrm>
            <a:off x="820057" y="1592158"/>
            <a:ext cx="10551886" cy="156754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209DA7-0F88-E683-B2EE-5D9CAF36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2" t="34455" r="22100" b="19654"/>
          <a:stretch/>
        </p:blipFill>
        <p:spPr>
          <a:xfrm>
            <a:off x="1758607" y="3589857"/>
            <a:ext cx="8215087" cy="116114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D10437E-A57F-4BD6-D90A-FA01CBD8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69" y="5215542"/>
            <a:ext cx="1144222" cy="3435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B801D66-8652-0742-D9C1-DC3F8DE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709" y="4971138"/>
            <a:ext cx="568752" cy="778893"/>
          </a:xfrm>
          <a:prstGeom prst="rect">
            <a:avLst/>
          </a:prstGeom>
        </p:spPr>
      </p:pic>
      <p:pic>
        <p:nvPicPr>
          <p:cNvPr id="10" name="Picture 6" descr="Ajax - 위키백과, 우리 모두의 백과사전">
            <a:extLst>
              <a:ext uri="{FF2B5EF4-FFF2-40B4-BE49-F238E27FC236}">
                <a16:creationId xmlns:a16="http://schemas.microsoft.com/office/drawing/2014/main" id="{FE04AE09-6135-C89A-D784-87FFC5CBD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73" y="5181156"/>
            <a:ext cx="747627" cy="3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10" idx="0"/>
          </p:cNvCxnSpPr>
          <p:nvPr/>
        </p:nvCxnSpPr>
        <p:spPr>
          <a:xfrm rot="16200000" flipV="1">
            <a:off x="4558122" y="3604990"/>
            <a:ext cx="3152331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대출정보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꺾인 연결선 16"/>
          <p:cNvCxnSpPr>
            <a:stCxn id="52" idx="0"/>
          </p:cNvCxnSpPr>
          <p:nvPr/>
        </p:nvCxnSpPr>
        <p:spPr>
          <a:xfrm rot="5400000" flipH="1" flipV="1">
            <a:off x="3417929" y="3499980"/>
            <a:ext cx="2942314" cy="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5400000" flipH="1" flipV="1">
            <a:off x="5903954" y="3499980"/>
            <a:ext cx="2942314" cy="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2824" y="2000340"/>
            <a:ext cx="4591826" cy="3916892"/>
          </a:xfrm>
          <a:prstGeom prst="rect">
            <a:avLst/>
          </a:prstGeom>
          <a:ln w="3175" cap="flat" cmpd="sng">
            <a:solidFill>
              <a:schemeClr val="tx1"/>
            </a:solidFill>
            <a:prstDash val="solid"/>
            <a:round/>
          </a:ln>
        </p:spPr>
      </p:pic>
      <p:cxnSp>
        <p:nvCxnSpPr>
          <p:cNvPr id="11" name="꺾인 연결선 15"/>
          <p:cNvCxnSpPr>
            <a:stCxn id="13" idx="3"/>
          </p:cNvCxnSpPr>
          <p:nvPr/>
        </p:nvCxnSpPr>
        <p:spPr>
          <a:xfrm>
            <a:off x="5945725" y="3661585"/>
            <a:ext cx="1160912" cy="1123673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Ajax - 위키백과, 우리 모두의 백과사전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198098" y="3482154"/>
            <a:ext cx="747627" cy="358861"/>
          </a:xfrm>
          <a:prstGeom prst="rect">
            <a:avLst/>
          </a:prstGeom>
          <a:noFill/>
        </p:spPr>
      </p:pic>
      <p:pic>
        <p:nvPicPr>
          <p:cNvPr id="14" name="그림 1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702901" y="1313164"/>
            <a:ext cx="2508333" cy="4604068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9" name="직사각형 8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게시판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꺾인 연결선 15"/>
          <p:cNvCxnSpPr>
            <a:stCxn id="13" idx="2"/>
          </p:cNvCxnSpPr>
          <p:nvPr/>
        </p:nvCxnSpPr>
        <p:spPr>
          <a:xfrm rot="5400000">
            <a:off x="4153354" y="3743991"/>
            <a:ext cx="1321535" cy="1515582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58868" y="1323975"/>
            <a:ext cx="8253612" cy="5037523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rcRect l="65821" t="33534" r="12948" b="12265"/>
          <a:stretch/>
        </p:blipFill>
        <p:spPr>
          <a:xfrm>
            <a:off x="8172450" y="3011182"/>
            <a:ext cx="2346141" cy="2647774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3870037" y="173350"/>
            <a:ext cx="4451926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주요 기능 및 사용 기술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게시판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21963" y="1311524"/>
            <a:ext cx="2269157" cy="311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sundo</a:t>
            </a:r>
            <a:r>
              <a:rPr lang="en-US" altLang="ko-KR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김선도</a:t>
            </a:r>
            <a:r>
              <a:rPr lang="en-US" altLang="ko-KR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님 로그아웃</a:t>
            </a:r>
            <a:endParaRPr lang="ko-KR" altLang="en-US" sz="12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21963" y="1311524"/>
            <a:ext cx="2269157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admin(</a:t>
            </a:r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관리자</a:t>
            </a:r>
            <a:r>
              <a:rPr lang="en-US" altLang="ko-KR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님 로그아웃</a:t>
            </a:r>
            <a:endParaRPr lang="ko-KR" altLang="en-US" sz="12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0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7.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시연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399396" y="3179787"/>
            <a:ext cx="3345295" cy="911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시연</a:t>
            </a:r>
            <a:endParaRPr lang="en-US" altLang="ko-KR" sz="4000" dirty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8.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질의응답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99396" y="3179787"/>
            <a:ext cx="3345295" cy="911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질의응답</a:t>
            </a:r>
            <a:endParaRPr lang="en-US" altLang="ko-KR" sz="4000" dirty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5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9.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마무리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99396" y="3179787"/>
            <a:ext cx="3345295" cy="911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감사합니다</a:t>
            </a:r>
            <a:r>
              <a:rPr lang="en-US" altLang="ko-KR" sz="40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</a:t>
            </a:r>
            <a:endParaRPr lang="en-US" altLang="ko-KR" sz="4000" dirty="0"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0155" cy="7124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34347"/>
          <a:stretch/>
        </p:blipFill>
        <p:spPr>
          <a:xfrm>
            <a:off x="5198376" y="2849563"/>
            <a:ext cx="1803400" cy="1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push dir="d"/>
      </p:transition>
    </mc:Choice>
    <mc:Fallback xmlns="">
      <p:transition spd="slow" advClick="0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0631" y="2587226"/>
            <a:ext cx="97107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 </a:t>
            </a:r>
            <a:r>
              <a:rPr lang="ko-KR" altLang="en-US" dirty="0" err="1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You</a:t>
            </a:r>
            <a:r>
              <a:rPr lang="en-US" altLang="ko-KR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t</a:t>
            </a:r>
            <a:r>
              <a:rPr lang="ko-KR" altLang="en-US" dirty="0" err="1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ube</a:t>
            </a:r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, OTT 등 다양한 컨텐츠의 증가로 인하여, 독서에 흥미를 느끼지 못 하는 사람들이 늘어나면서 독서는 필수가 아닌 선택 사항으로 여겨지고 있습니다. 이에 독서에 대한 흥미를 높이고 독서를 활성화하기 위하여 다양한 서비스를 제공하는 도서관 홈페이지를 제작하고자 하였습니다.</a:t>
            </a:r>
            <a:endParaRPr lang="en-US" altLang="ko-KR" dirty="0" smtClean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  <a:p>
            <a:endParaRPr lang="ko-KR" altLang="en-US" dirty="0" smtClean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  <a:p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 대표적인 서비스로는 매달 다양한 장르의 도서를 선정하여 소개 및 추천합니다. 이를 통하여 이용자들은 자신의 취향에 맞는 도서를 쉽게 찾고 선택할 수 있습니다.</a:t>
            </a:r>
          </a:p>
          <a:p>
            <a:endParaRPr lang="ko-KR" altLang="en-US" dirty="0" smtClean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  <a:p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독서문화를 선도(先導)하자는 의미에서 "</a:t>
            </a:r>
            <a:r>
              <a:rPr lang="ko-KR" altLang="en-US" dirty="0" err="1" smtClean="0">
                <a:solidFill>
                  <a:srgbClr val="FF0000"/>
                </a:solidFill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선도</a:t>
            </a:r>
            <a:r>
              <a:rPr lang="ko-KR" altLang="en-US" dirty="0" err="1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"라는</a:t>
            </a:r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 </a:t>
            </a:r>
            <a:r>
              <a:rPr lang="ko-KR" altLang="en-US" dirty="0" err="1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팀명으로</a:t>
            </a:r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 프로젝트를 시작하였습니다</a:t>
            </a:r>
            <a:r>
              <a:rPr lang="en-US" altLang="ko-KR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.</a:t>
            </a:r>
            <a:endParaRPr lang="ko-KR" altLang="en-US" dirty="0" smtClean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  <a:p>
            <a:endParaRPr lang="ko-KR" altLang="en-US" dirty="0" smtClean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  <a:p>
            <a:r>
              <a:rPr lang="ko-KR" altLang="en-US" dirty="0" smtClean="0">
                <a:latin typeface="부크크 명조 Light" panose="02040204050505020304" pitchFamily="18" charset="-127"/>
                <a:ea typeface="부크크 명조 Light" panose="02040204050505020304" pitchFamily="18" charset="-127"/>
              </a:rPr>
              <a:t>저희 선도는 이용자들과 함께 독서 문화를 선도하여 지식과 즐거움을 나누는데 기여하고자 합니다. </a:t>
            </a:r>
            <a:endParaRPr lang="ko-KR" altLang="en-US" dirty="0">
              <a:latin typeface="부크크 명조 Light" panose="02040204050505020304" pitchFamily="18" charset="-127"/>
              <a:ea typeface="부크크 명조 Light" panose="020402040505050203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6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멤버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448041"/>
              </p:ext>
            </p:extLst>
          </p:nvPr>
        </p:nvGraphicFramePr>
        <p:xfrm>
          <a:off x="1764715" y="2196674"/>
          <a:ext cx="415076" cy="28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Image" r:id="rId4" imgW="1180800" imgH="799920" progId="Photoshop.Image.22">
                  <p:embed/>
                </p:oleObj>
              </mc:Choice>
              <mc:Fallback>
                <p:oleObj name="Image" r:id="rId4" imgW="1180800" imgH="799920" progId="Photoshop.Image.22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4715" y="2196674"/>
                        <a:ext cx="415076" cy="28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9103952" y="2459383"/>
            <a:ext cx="2273196" cy="2805343"/>
            <a:chOff x="9103952" y="2459383"/>
            <a:chExt cx="2273196" cy="2805343"/>
          </a:xfrm>
        </p:grpSpPr>
        <p:sp>
          <p:nvSpPr>
            <p:cNvPr id="15" name="직사각형 14"/>
            <p:cNvSpPr/>
            <p:nvPr/>
          </p:nvSpPr>
          <p:spPr>
            <a:xfrm>
              <a:off x="9107990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9103952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남태욱</a:t>
              </a:r>
              <a:r>
                <a:rPr lang="en-US" altLang="ko-KR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회원가입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중복확인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회원정보조회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회원정보수정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WBS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전반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회원정보 </a:t>
              </a:r>
              <a:r>
                <a:rPr lang="en-US" altLang="ko-KR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css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메인화면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디자인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발표자료 준비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74" t="26667" r="36889" b="48996"/>
            <a:stretch/>
          </p:blipFill>
          <p:spPr>
            <a:xfrm>
              <a:off x="10389624" y="4156361"/>
              <a:ext cx="987523" cy="110836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594220" y="2459383"/>
            <a:ext cx="2273198" cy="2805343"/>
            <a:chOff x="3594220" y="2459383"/>
            <a:chExt cx="2273198" cy="28053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39" t="-2740" r="124" b="78403"/>
            <a:stretch/>
          </p:blipFill>
          <p:spPr>
            <a:xfrm>
              <a:off x="4879894" y="4156361"/>
              <a:ext cx="987523" cy="110836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594220" y="2459383"/>
              <a:ext cx="2273198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1" name="내용 개체 틀 2"/>
            <p:cNvSpPr txBox="1">
              <a:spLocks/>
            </p:cNvSpPr>
            <p:nvPr/>
          </p:nvSpPr>
          <p:spPr>
            <a:xfrm>
              <a:off x="3594221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임정혁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게시판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20000"/>
                </a:lnSpc>
                <a:buFont typeface="Arial"/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공지사항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, 게시판 수정, 삭제</a:t>
              </a:r>
            </a:p>
            <a:p>
              <a:pPr marL="0" indent="0">
                <a:lnSpc>
                  <a:spcPct val="120000"/>
                </a:lnSpc>
                <a:buFont typeface="Arial"/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비회원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, 회원 게시판 차별화</a:t>
              </a:r>
            </a:p>
            <a:p>
              <a:pPr marL="0" indent="0">
                <a:lnSpc>
                  <a:spcPct val="120000"/>
                </a:lnSpc>
                <a:buFont typeface="Arial"/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메인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화면 구성 </a:t>
              </a:r>
              <a:r>
                <a:rPr lang="ko-KR" altLang="en-US" sz="12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css</a:t>
              </a:r>
              <a:endPara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/>
              </a:endParaRPr>
            </a:p>
            <a:p>
              <a:pPr marL="0" indent="0">
                <a:lnSpc>
                  <a:spcPct val="120000"/>
                </a:lnSpc>
                <a:buFont typeface="Arial"/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/>
                </a:rPr>
                <a:t>와이어프레임</a:t>
              </a:r>
              <a:endPara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657988"/>
              </p:ext>
            </p:extLst>
          </p:nvPr>
        </p:nvGraphicFramePr>
        <p:xfrm>
          <a:off x="7295999" y="2218990"/>
          <a:ext cx="379371" cy="25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Image" r:id="rId7" imgW="1079280" imgH="736200" progId="Photoshop.Image.22">
                  <p:embed/>
                </p:oleObj>
              </mc:Choice>
              <mc:Fallback>
                <p:oleObj name="Image" r:id="rId7" imgW="1079280" imgH="736200" progId="Photoshop.Image.22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95999" y="2218990"/>
                        <a:ext cx="379371" cy="25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349087" y="2459383"/>
            <a:ext cx="2273196" cy="2805343"/>
            <a:chOff x="6349087" y="2459383"/>
            <a:chExt cx="2273196" cy="2805343"/>
          </a:xfrm>
        </p:grpSpPr>
        <p:sp>
          <p:nvSpPr>
            <p:cNvPr id="29" name="직사각형 28"/>
            <p:cNvSpPr/>
            <p:nvPr/>
          </p:nvSpPr>
          <p:spPr>
            <a:xfrm>
              <a:off x="6353125" y="2459383"/>
              <a:ext cx="2269157" cy="3115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30" name="내용 개체 틀 2"/>
            <p:cNvSpPr txBox="1">
              <a:spLocks/>
            </p:cNvSpPr>
            <p:nvPr/>
          </p:nvSpPr>
          <p:spPr>
            <a:xfrm>
              <a:off x="6349087" y="2460960"/>
              <a:ext cx="2273196" cy="2803766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solidFill>
                    <a:schemeClr val="bg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정하영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로그인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/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로그아웃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ID/PW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찾기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회원가입 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유효성 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체크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툴팁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회원검색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회원탈퇴</a:t>
              </a: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회원정보 </a:t>
              </a:r>
              <a:r>
                <a:rPr lang="en-US" altLang="ko-KR" sz="12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css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WBS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전반</a:t>
              </a:r>
              <a:endPara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일정관리 </a:t>
              </a:r>
              <a:endParaRPr lang="en-US" altLang="ko-KR" sz="12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74" t="78586" r="36889" b="-2923"/>
            <a:stretch/>
          </p:blipFill>
          <p:spPr>
            <a:xfrm>
              <a:off x="7634759" y="4156361"/>
              <a:ext cx="987523" cy="110836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39355" y="2459383"/>
            <a:ext cx="2273196" cy="2805343"/>
            <a:chOff x="839355" y="2459383"/>
            <a:chExt cx="2273196" cy="2805343"/>
          </a:xfrm>
        </p:grpSpPr>
        <p:sp>
          <p:nvSpPr>
            <p:cNvPr id="14" name="직사각형 13"/>
            <p:cNvSpPr/>
            <p:nvPr/>
          </p:nvSpPr>
          <p:spPr>
            <a:xfrm>
              <a:off x="843393" y="2459383"/>
              <a:ext cx="2269157" cy="3115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839355" y="2460960"/>
              <a:ext cx="2273196" cy="2803766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solidFill>
                    <a:schemeClr val="bg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김성준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게시판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공지사항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게시판 목록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관리자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공지사항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게시판 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차별화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게시판 </a:t>
              </a:r>
              <a:r>
                <a:rPr lang="en-US" altLang="ko-KR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css</a:t>
              </a:r>
              <a:endPara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메인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화면 구성 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검색기능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프로젝트 총괄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0588" y="4350327"/>
              <a:ext cx="761148" cy="761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8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 멤버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4220" y="2459383"/>
            <a:ext cx="2273198" cy="2805343"/>
            <a:chOff x="3594220" y="2459383"/>
            <a:chExt cx="2273198" cy="28053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05" t="51004" r="37358" b="24659"/>
            <a:stretch/>
          </p:blipFill>
          <p:spPr>
            <a:xfrm>
              <a:off x="4879894" y="4156361"/>
              <a:ext cx="987523" cy="110836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594220" y="2459383"/>
              <a:ext cx="2273198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1" name="내용 개체 틀 2"/>
            <p:cNvSpPr txBox="1">
              <a:spLocks/>
            </p:cNvSpPr>
            <p:nvPr/>
          </p:nvSpPr>
          <p:spPr>
            <a:xfrm>
              <a:off x="3594221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홍수민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ko-KR" altLang="en-US" sz="14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lnSpc>
                  <a:spcPct val="120000"/>
                </a:lnSpc>
                <a:buFont typeface="Arial"/>
                <a:buNone/>
                <a:defRPr/>
              </a:pPr>
              <a:r>
                <a:rPr lang="ko-KR" altLang="en-US" sz="1200" dirty="0" err="1" smtClean="0">
                  <a:latin typeface="Noto Sans KR Medium"/>
                  <a:ea typeface="Noto Sans KR Medium"/>
                </a:rPr>
                <a:t>도서정보</a:t>
              </a:r>
              <a:r>
                <a:rPr lang="ko-KR" altLang="en-US" sz="1200" dirty="0" smtClean="0">
                  <a:latin typeface="Noto Sans KR Medium"/>
                  <a:ea typeface="Noto Sans KR Medium"/>
                </a:rPr>
                <a:t> 수정</a:t>
              </a:r>
              <a:endParaRPr lang="ko-KR" altLang="en-US" sz="1200" dirty="0">
                <a:latin typeface="Noto Sans KR Medium"/>
                <a:ea typeface="Noto Sans KR Medium"/>
              </a:endParaRPr>
            </a:p>
            <a:p>
              <a:pPr marL="0" indent="0">
                <a:lnSpc>
                  <a:spcPct val="120000"/>
                </a:lnSpc>
                <a:buFont typeface="Arial"/>
                <a:buNone/>
                <a:defRPr/>
              </a:pPr>
              <a:r>
                <a:rPr lang="ko-KR" altLang="en-US" sz="1200" dirty="0" err="1" smtClean="0">
                  <a:latin typeface="Noto Sans KR Medium"/>
                  <a:ea typeface="Noto Sans KR Medium"/>
                </a:rPr>
                <a:t>도서정보</a:t>
              </a:r>
              <a:r>
                <a:rPr lang="ko-KR" altLang="en-US" sz="1200" dirty="0" smtClean="0">
                  <a:latin typeface="Noto Sans KR Medium"/>
                  <a:ea typeface="Noto Sans KR Medium"/>
                </a:rPr>
                <a:t> 삭제</a:t>
              </a:r>
              <a:endParaRPr lang="ko-KR" altLang="en-US" sz="1200" dirty="0">
                <a:latin typeface="Noto Sans KR Medium"/>
                <a:ea typeface="Noto Sans KR Medium"/>
              </a:endParaRPr>
            </a:p>
            <a:p>
              <a:pPr marL="0" indent="0">
                <a:buNone/>
                <a:defRPr/>
              </a:pPr>
              <a:r>
                <a:rPr lang="ko-KR" altLang="en-US" sz="1200" dirty="0" smtClean="0">
                  <a:latin typeface="Noto Sans KR Medium"/>
                  <a:ea typeface="Noto Sans KR Medium"/>
                </a:rPr>
                <a:t>도서목록 리스트</a:t>
              </a:r>
              <a:r>
                <a:rPr lang="en-US" altLang="ko-KR" sz="1200" dirty="0" smtClean="0">
                  <a:latin typeface="Noto Sans KR Medium"/>
                  <a:ea typeface="Noto Sans KR Medium"/>
                </a:rPr>
                <a:t>(</a:t>
              </a:r>
              <a:r>
                <a:rPr lang="ko-KR" altLang="en-US" sz="1200" dirty="0" err="1">
                  <a:latin typeface="Noto Sans KR Medium"/>
                  <a:ea typeface="Noto Sans KR Medium"/>
                </a:rPr>
                <a:t>페이징</a:t>
              </a:r>
              <a:r>
                <a:rPr lang="en-US" altLang="ko-KR" sz="1200" dirty="0">
                  <a:latin typeface="Noto Sans KR Medium"/>
                  <a:ea typeface="Noto Sans KR Medium"/>
                </a:rPr>
                <a:t>)</a:t>
              </a:r>
            </a:p>
            <a:p>
              <a:pPr marL="0" indent="0">
                <a:buNone/>
                <a:defRPr/>
              </a:pPr>
              <a:r>
                <a:rPr lang="ko-KR" altLang="en-US" sz="1200" dirty="0" err="1">
                  <a:latin typeface="Noto Sans KR Medium"/>
                  <a:ea typeface="Noto Sans KR Medium"/>
                </a:rPr>
                <a:t>도서정보</a:t>
              </a:r>
              <a:r>
                <a:rPr lang="ko-KR" altLang="en-US" sz="1200" dirty="0">
                  <a:latin typeface="Noto Sans KR Medium"/>
                  <a:ea typeface="Noto Sans KR Medium"/>
                </a:rPr>
                <a:t> </a:t>
              </a:r>
              <a:r>
                <a:rPr lang="en-US" altLang="ko-KR" sz="1200" dirty="0" err="1" smtClean="0">
                  <a:latin typeface="Noto Sans KR Medium"/>
                  <a:ea typeface="Noto Sans KR Medium"/>
                </a:rPr>
                <a:t>css</a:t>
              </a:r>
              <a:endParaRPr lang="en-US" altLang="ko-KR" sz="1200" dirty="0" smtClean="0">
                <a:latin typeface="Noto Sans KR Medium"/>
                <a:ea typeface="Noto Sans KR Medium"/>
              </a:endParaRPr>
            </a:p>
            <a:p>
              <a:pPr marL="0" indent="0">
                <a:buNone/>
                <a:defRPr/>
              </a:pPr>
              <a:r>
                <a:rPr lang="ko-KR" altLang="en-US" sz="1200" dirty="0" smtClean="0">
                  <a:latin typeface="Noto Sans KR Medium"/>
                  <a:ea typeface="Noto Sans KR Medium"/>
                </a:rPr>
                <a:t>테이블명세서</a:t>
              </a:r>
              <a:endParaRPr lang="en-US" altLang="ko-KR" sz="1200" dirty="0">
                <a:latin typeface="Noto Sans KR Medium"/>
                <a:ea typeface="Noto Sans KR Medium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49087" y="2459383"/>
            <a:ext cx="2273196" cy="2805343"/>
            <a:chOff x="6349087" y="2459383"/>
            <a:chExt cx="2273196" cy="280534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74" t="26667" r="36889" b="48996"/>
            <a:stretch/>
          </p:blipFill>
          <p:spPr>
            <a:xfrm>
              <a:off x="7634759" y="4154994"/>
              <a:ext cx="987523" cy="110836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6353125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30" name="내용 개체 틀 2"/>
            <p:cNvSpPr txBox="1">
              <a:spLocks/>
            </p:cNvSpPr>
            <p:nvPr/>
          </p:nvSpPr>
          <p:spPr>
            <a:xfrm>
              <a:off x="6349087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김호석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도서대출신청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대출가능여부확인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대출목록조회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검색</a:t>
              </a: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도서목록 </a:t>
              </a: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페이징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유스케이스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코드 검토 전반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03952" y="2459383"/>
            <a:ext cx="2273196" cy="2805343"/>
            <a:chOff x="9103952" y="2459383"/>
            <a:chExt cx="2273196" cy="2805343"/>
          </a:xfrm>
        </p:grpSpPr>
        <p:sp>
          <p:nvSpPr>
            <p:cNvPr id="15" name="직사각형 14"/>
            <p:cNvSpPr/>
            <p:nvPr/>
          </p:nvSpPr>
          <p:spPr>
            <a:xfrm>
              <a:off x="9107990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9103952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양예진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ko-KR" altLang="en-US" sz="14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반납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사용자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관리자</a:t>
              </a:r>
              <a:r>
                <a:rPr lang="en-US" altLang="ko-KR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대출 </a:t>
              </a:r>
              <a:r>
                <a:rPr lang="ko-KR" altLang="en-US" sz="12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연장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 연체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프로젝트 </a:t>
              </a:r>
              <a:r>
                <a:rPr lang="en-US" altLang="ko-KR" sz="12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css</a:t>
              </a:r>
              <a:r>
                <a:rPr lang="ko-KR" altLang="en-US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전반</a:t>
              </a:r>
              <a:endParaRPr lang="en-US" altLang="ko-KR" sz="1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r>
                <a:rPr lang="en-US" altLang="ko-KR" sz="12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ERD</a:t>
              </a:r>
              <a:endPara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0" t="99" r="75293" b="75564"/>
            <a:stretch/>
          </p:blipFill>
          <p:spPr>
            <a:xfrm>
              <a:off x="10389624" y="4154994"/>
              <a:ext cx="987523" cy="110836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39355" y="2459383"/>
            <a:ext cx="2273196" cy="2805343"/>
            <a:chOff x="839355" y="2459383"/>
            <a:chExt cx="2273196" cy="2805343"/>
          </a:xfrm>
        </p:grpSpPr>
        <p:sp>
          <p:nvSpPr>
            <p:cNvPr id="14" name="직사각형 13"/>
            <p:cNvSpPr/>
            <p:nvPr/>
          </p:nvSpPr>
          <p:spPr>
            <a:xfrm>
              <a:off x="843393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839355" y="2460960"/>
              <a:ext cx="2273196" cy="2803766"/>
            </a:xfrm>
            <a:prstGeom prst="rect">
              <a:avLst/>
            </a:prstGeom>
            <a:solidFill>
              <a:srgbClr val="E1B482">
                <a:alpha val="10000"/>
              </a:srgbClr>
            </a:solidFill>
            <a:ln cap="rnd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금아롬</a:t>
              </a:r>
              <a:r>
                <a:rPr lang="en-US" altLang="ko-KR" sz="14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  <a:cs typeface="Arial" panose="020B0604020202020204" pitchFamily="34" charset="0"/>
                </a:rPr>
                <a:t>                                         </a:t>
              </a:r>
            </a:p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 err="1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도서정보</a:t>
              </a:r>
              <a:endParaRPr lang="en-US" altLang="ko-KR" sz="14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0" indent="0">
                <a:buNone/>
                <a:defRPr/>
              </a:pPr>
              <a:r>
                <a:rPr lang="en-US" altLang="ko-KR" sz="1200" dirty="0" err="1" smtClean="0">
                  <a:latin typeface="Noto Sans KR Medium"/>
                  <a:ea typeface="Noto Sans KR Medium"/>
                  <a:cs typeface="Arial"/>
                </a:rPr>
                <a:t>도서</a:t>
              </a:r>
              <a:r>
                <a:rPr lang="ko-KR" altLang="en-US" sz="1200" dirty="0" smtClean="0">
                  <a:latin typeface="Noto Sans KR Medium"/>
                  <a:ea typeface="Noto Sans KR Medium"/>
                  <a:cs typeface="Arial"/>
                </a:rPr>
                <a:t>정보</a:t>
              </a:r>
              <a:r>
                <a:rPr lang="en-US" altLang="ko-KR" sz="1200" dirty="0" smtClean="0">
                  <a:latin typeface="Noto Sans KR Medium"/>
                  <a:ea typeface="Noto Sans KR Medium"/>
                  <a:cs typeface="Arial"/>
                </a:rPr>
                <a:t> </a:t>
              </a:r>
              <a:r>
                <a:rPr lang="en-US" altLang="ko-KR" sz="1200" dirty="0" err="1">
                  <a:latin typeface="Noto Sans KR Medium"/>
                  <a:ea typeface="Noto Sans KR Medium"/>
                  <a:cs typeface="Arial"/>
                </a:rPr>
                <a:t>등록</a:t>
              </a:r>
              <a:endParaRPr lang="en-US" altLang="ko-KR" sz="1200" dirty="0">
                <a:latin typeface="Noto Sans KR Medium"/>
                <a:ea typeface="Noto Sans KR Medium"/>
                <a:cs typeface="Arial"/>
              </a:endParaRPr>
            </a:p>
            <a:p>
              <a:pPr marL="0" indent="0">
                <a:buNone/>
                <a:defRPr/>
              </a:pPr>
              <a:r>
                <a:rPr lang="en-US" altLang="ko-KR" sz="1200" dirty="0" err="1" smtClean="0">
                  <a:latin typeface="Noto Sans KR Medium"/>
                  <a:ea typeface="Noto Sans KR Medium"/>
                  <a:cs typeface="Arial"/>
                </a:rPr>
                <a:t>도서</a:t>
              </a:r>
              <a:r>
                <a:rPr lang="ko-KR" altLang="en-US" sz="1200" dirty="0" smtClean="0">
                  <a:latin typeface="Noto Sans KR Medium"/>
                  <a:ea typeface="Noto Sans KR Medium"/>
                  <a:cs typeface="Arial"/>
                </a:rPr>
                <a:t>정보</a:t>
              </a:r>
              <a:r>
                <a:rPr lang="en-US" altLang="ko-KR" sz="1200" dirty="0" smtClean="0">
                  <a:latin typeface="Noto Sans KR Medium"/>
                  <a:ea typeface="Noto Sans KR Medium"/>
                  <a:cs typeface="Arial"/>
                </a:rPr>
                <a:t> </a:t>
              </a:r>
              <a:r>
                <a:rPr lang="ko-KR" altLang="en-US" sz="1200" dirty="0">
                  <a:latin typeface="Noto Sans KR Medium"/>
                  <a:ea typeface="Noto Sans KR Medium"/>
                  <a:cs typeface="Arial"/>
                </a:rPr>
                <a:t>검색</a:t>
              </a:r>
            </a:p>
            <a:p>
              <a:pPr marL="0" indent="0">
                <a:buNone/>
                <a:defRPr/>
              </a:pPr>
              <a:r>
                <a:rPr lang="en-US" altLang="ko-KR" sz="1200" dirty="0" err="1" smtClean="0">
                  <a:latin typeface="Noto Sans KR Medium"/>
                  <a:ea typeface="Noto Sans KR Medium"/>
                  <a:cs typeface="Arial"/>
                </a:rPr>
                <a:t>파일</a:t>
              </a:r>
              <a:r>
                <a:rPr lang="ko-KR" altLang="en-US" sz="1200" dirty="0" smtClean="0">
                  <a:latin typeface="Noto Sans KR Medium"/>
                  <a:ea typeface="Noto Sans KR Medium"/>
                  <a:cs typeface="Arial"/>
                </a:rPr>
                <a:t> </a:t>
              </a:r>
              <a:r>
                <a:rPr lang="en-US" altLang="ko-KR" sz="1200" dirty="0" err="1" smtClean="0">
                  <a:latin typeface="Noto Sans KR Medium"/>
                  <a:ea typeface="Noto Sans KR Medium"/>
                  <a:cs typeface="Arial"/>
                </a:rPr>
                <a:t>업로드</a:t>
              </a:r>
              <a:r>
                <a:rPr lang="en-US" altLang="ko-KR" sz="1200" dirty="0" smtClean="0">
                  <a:latin typeface="Noto Sans KR Medium"/>
                  <a:ea typeface="Noto Sans KR Medium"/>
                  <a:cs typeface="Arial"/>
                </a:rPr>
                <a:t>(</a:t>
              </a:r>
              <a:r>
                <a:rPr lang="ko-KR" altLang="en-US" sz="1200" dirty="0" err="1" smtClean="0">
                  <a:latin typeface="Noto Sans KR Medium"/>
                  <a:ea typeface="Noto Sans KR Medium"/>
                  <a:cs typeface="Arial"/>
                </a:rPr>
                <a:t>도서표지</a:t>
              </a:r>
              <a:r>
                <a:rPr lang="en-US" altLang="ko-KR" sz="1200" dirty="0" smtClean="0">
                  <a:latin typeface="Noto Sans KR Medium"/>
                  <a:ea typeface="Noto Sans KR Medium"/>
                  <a:cs typeface="Arial"/>
                </a:rPr>
                <a:t>)</a:t>
              </a:r>
              <a:r>
                <a:rPr lang="ko-KR" altLang="en-US" sz="1200" dirty="0" smtClean="0">
                  <a:latin typeface="Noto Sans KR Medium"/>
                  <a:ea typeface="Noto Sans KR Medium"/>
                  <a:cs typeface="Arial"/>
                </a:rPr>
                <a:t> </a:t>
              </a:r>
              <a:endParaRPr lang="ko-KR" altLang="en-US" sz="1200" dirty="0">
                <a:latin typeface="Noto Sans KR Medium"/>
                <a:ea typeface="Noto Sans KR Medium"/>
                <a:cs typeface="Arial"/>
              </a:endParaRPr>
            </a:p>
            <a:p>
              <a:pPr marL="0" indent="0">
                <a:buNone/>
                <a:defRPr/>
              </a:pPr>
              <a:r>
                <a:rPr lang="ko-KR" altLang="en-US" sz="1200" dirty="0" err="1">
                  <a:latin typeface="Noto Sans KR Medium"/>
                  <a:ea typeface="Noto Sans KR Medium"/>
                </a:rPr>
                <a:t>도서정보</a:t>
              </a:r>
              <a:r>
                <a:rPr lang="ko-KR" altLang="en-US" sz="1200" dirty="0">
                  <a:latin typeface="Noto Sans KR Medium"/>
                  <a:ea typeface="Noto Sans KR Medium"/>
                </a:rPr>
                <a:t> </a:t>
              </a:r>
              <a:r>
                <a:rPr lang="en-US" altLang="ko-KR" sz="1200" dirty="0" err="1" smtClean="0">
                  <a:latin typeface="Noto Sans KR Medium"/>
                  <a:ea typeface="Noto Sans KR Medium"/>
                  <a:cs typeface="Arial"/>
                </a:rPr>
                <a:t>css</a:t>
              </a:r>
              <a:endParaRPr lang="en-US" altLang="ko-KR" sz="1200" dirty="0">
                <a:latin typeface="Noto Sans KR Medium"/>
                <a:ea typeface="Noto Sans KR Medium"/>
                <a:cs typeface="Arial"/>
              </a:endParaRPr>
            </a:p>
            <a:p>
              <a:pPr marL="0" indent="0">
                <a:buNone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US" altLang="ko-KR" sz="1000" dirty="0" smtClean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" t="25045" r="74356" b="50618"/>
            <a:stretch/>
          </p:blipFill>
          <p:spPr>
            <a:xfrm>
              <a:off x="2125028" y="4156360"/>
              <a:ext cx="987523" cy="1108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4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프로젝트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플랜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15556" y="1915393"/>
            <a:ext cx="10299700" cy="4388985"/>
            <a:chOff x="915556" y="1915393"/>
            <a:chExt cx="10299700" cy="4388985"/>
          </a:xfrm>
        </p:grpSpPr>
        <p:grpSp>
          <p:nvGrpSpPr>
            <p:cNvPr id="7" name="그룹 6"/>
            <p:cNvGrpSpPr/>
            <p:nvPr/>
          </p:nvGrpSpPr>
          <p:grpSpPr>
            <a:xfrm>
              <a:off x="1333500" y="1915393"/>
              <a:ext cx="9462156" cy="3962400"/>
              <a:chOff x="1485900" y="2002282"/>
              <a:chExt cx="9385300" cy="3420618"/>
            </a:xfrm>
          </p:grpSpPr>
          <p:cxnSp>
            <p:nvCxnSpPr>
              <p:cNvPr id="8" name="직선 연결선 7"/>
              <p:cNvCxnSpPr/>
              <p:nvPr/>
            </p:nvCxnSpPr>
            <p:spPr>
              <a:xfrm flipV="1">
                <a:off x="148590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336296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V="1">
                <a:off x="524002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 flipV="1">
                <a:off x="711708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V="1">
                <a:off x="899414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V="1">
                <a:off x="10871200" y="2002282"/>
                <a:ext cx="0" cy="3420618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/>
            <p:cNvSpPr/>
            <p:nvPr/>
          </p:nvSpPr>
          <p:spPr>
            <a:xfrm>
              <a:off x="915556" y="5965824"/>
              <a:ext cx="102997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dirty="0" smtClean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3/27             3/30              4/2              4/5              4/8              4/10</a:t>
              </a:r>
              <a:endPara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922947" y="3412161"/>
            <a:ext cx="2446353" cy="1491890"/>
            <a:chOff x="5922947" y="3412161"/>
            <a:chExt cx="2446353" cy="1491890"/>
          </a:xfrm>
        </p:grpSpPr>
        <p:sp>
          <p:nvSpPr>
            <p:cNvPr id="19" name="직사각형 18"/>
            <p:cNvSpPr/>
            <p:nvPr/>
          </p:nvSpPr>
          <p:spPr>
            <a:xfrm>
              <a:off x="5922947" y="4510351"/>
              <a:ext cx="2446353" cy="393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차 개발</a:t>
              </a:r>
              <a:endPara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5842" y="3412161"/>
              <a:ext cx="1133633" cy="109552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024047" y="1842839"/>
            <a:ext cx="2916253" cy="1489228"/>
            <a:chOff x="2024047" y="1842839"/>
            <a:chExt cx="2916253" cy="1489228"/>
          </a:xfrm>
        </p:grpSpPr>
        <p:sp>
          <p:nvSpPr>
            <p:cNvPr id="15" name="직사각형 14"/>
            <p:cNvSpPr/>
            <p:nvPr/>
          </p:nvSpPr>
          <p:spPr>
            <a:xfrm>
              <a:off x="2024047" y="2938367"/>
              <a:ext cx="2916253" cy="393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차 개발</a:t>
              </a:r>
              <a:endPara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690" y="1842839"/>
              <a:ext cx="1133633" cy="1095528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089901" y="4162708"/>
            <a:ext cx="3099456" cy="1527333"/>
            <a:chOff x="8089901" y="4162708"/>
            <a:chExt cx="3099456" cy="1527333"/>
          </a:xfrm>
        </p:grpSpPr>
        <p:sp>
          <p:nvSpPr>
            <p:cNvPr id="17" name="직사각형 16"/>
            <p:cNvSpPr/>
            <p:nvPr/>
          </p:nvSpPr>
          <p:spPr>
            <a:xfrm>
              <a:off x="8089901" y="5296341"/>
              <a:ext cx="3099456" cy="393700"/>
            </a:xfrm>
            <a:prstGeom prst="rect">
              <a:avLst/>
            </a:prstGeom>
            <a:solidFill>
              <a:srgbClr val="E6B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테스트 및 보완</a:t>
              </a:r>
              <a:endPara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1996" y="4162708"/>
              <a:ext cx="1124107" cy="113363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95347" y="982289"/>
            <a:ext cx="1557353" cy="1563786"/>
            <a:chOff x="995347" y="982289"/>
            <a:chExt cx="1557353" cy="1563786"/>
          </a:xfrm>
        </p:grpSpPr>
        <p:sp>
          <p:nvSpPr>
            <p:cNvPr id="14" name="직사각형 13"/>
            <p:cNvSpPr/>
            <p:nvPr/>
          </p:nvSpPr>
          <p:spPr>
            <a:xfrm>
              <a:off x="995347" y="2152375"/>
              <a:ext cx="1557353" cy="393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설계</a:t>
              </a:r>
              <a:endPara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3864" y="982289"/>
              <a:ext cx="1200318" cy="1171739"/>
            </a:xfrm>
            <a:prstGeom prst="rect">
              <a:avLst/>
            </a:prstGeom>
            <a:noFill/>
          </p:spPr>
        </p:pic>
      </p:grpSp>
      <p:grpSp>
        <p:nvGrpSpPr>
          <p:cNvPr id="25" name="그룹 24"/>
          <p:cNvGrpSpPr/>
          <p:nvPr/>
        </p:nvGrpSpPr>
        <p:grpSpPr>
          <a:xfrm>
            <a:off x="3899163" y="2701386"/>
            <a:ext cx="2793737" cy="1416673"/>
            <a:chOff x="3899163" y="2701386"/>
            <a:chExt cx="2793737" cy="1416673"/>
          </a:xfrm>
        </p:grpSpPr>
        <p:sp>
          <p:nvSpPr>
            <p:cNvPr id="16" name="직사각형 15"/>
            <p:cNvSpPr/>
            <p:nvPr/>
          </p:nvSpPr>
          <p:spPr>
            <a:xfrm>
              <a:off x="3899163" y="3724359"/>
              <a:ext cx="2793737" cy="393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테스트 및 보완</a:t>
              </a:r>
              <a:endParaRPr lang="ko-KR" altLang="en-US" sz="16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0300" y="2701386"/>
              <a:ext cx="1143160" cy="101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5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04" y="972393"/>
            <a:ext cx="9830390" cy="57732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USECASE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1" y="1006761"/>
            <a:ext cx="5349268" cy="3008963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80" y="4173687"/>
            <a:ext cx="5365759" cy="2199402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66" y="1006761"/>
            <a:ext cx="5359145" cy="3014519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와이어프레임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52" y="980467"/>
            <a:ext cx="4328113" cy="5243328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5" y="980467"/>
            <a:ext cx="5993899" cy="2456875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5" y="3766921"/>
            <a:ext cx="5993899" cy="2456874"/>
          </a:xfrm>
          <a:prstGeom prst="rect">
            <a:avLst/>
          </a:prstGeom>
          <a:ln w="3175">
            <a:solidFill>
              <a:schemeClr val="dk1">
                <a:shade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0" y="-1026"/>
            <a:ext cx="12192000" cy="568318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9" y="135508"/>
            <a:ext cx="393666" cy="295250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399396" y="173350"/>
            <a:ext cx="3393207" cy="35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데이터베이스 설계 </a:t>
            </a:r>
            <a:r>
              <a:rPr lang="en-US" altLang="ko-KR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panose="020B0604020202020204" pitchFamily="34" charset="0"/>
              </a:rPr>
              <a:t>와이어프레임 </a:t>
            </a:r>
            <a:endParaRPr lang="en-US" altLang="ko-KR" sz="1600" dirty="0">
              <a:solidFill>
                <a:schemeClr val="bg1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572</Words>
  <Application>Microsoft Office PowerPoint</Application>
  <PresentationFormat>와이드스크린</PresentationFormat>
  <Paragraphs>158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Noto Sans KR Medium</vt:lpstr>
      <vt:lpstr>Arial</vt:lpstr>
      <vt:lpstr>부크크 명조 Light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TAEUK NAM</dc:creator>
  <cp:lastModifiedBy>Hi</cp:lastModifiedBy>
  <cp:revision>114</cp:revision>
  <cp:lastPrinted>2024-04-11T01:07:43Z</cp:lastPrinted>
  <dcterms:created xsi:type="dcterms:W3CDTF">2024-04-08T15:04:44Z</dcterms:created>
  <dcterms:modified xsi:type="dcterms:W3CDTF">2024-04-11T04:23:06Z</dcterms:modified>
</cp:coreProperties>
</file>